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334" r:id="rId17"/>
    <p:sldId id="335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>
        <p:scale>
          <a:sx n="100" d="100"/>
          <a:sy n="100" d="100"/>
        </p:scale>
        <p:origin x="9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5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Interactive_Dashboard_w_Ploty_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nixchow/IBM_Final_Capstone_Project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Fuge Zou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12/16/2021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9D6A6-03E3-40CA-AEF7-1D9062B7EA81}"/>
              </a:ext>
            </a:extLst>
          </p:cNvPr>
          <p:cNvSpPr txBox="1"/>
          <p:nvPr/>
        </p:nvSpPr>
        <p:spPr>
          <a:xfrm>
            <a:off x="893836" y="15024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https://github.com/fenixchow/IBM_Final_Capstone_Project/blob/main/labs-jupyter-spacex-Data%20wrangling.ipynb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62492C-EEFC-4778-B2B4-FECFB0255234}"/>
              </a:ext>
            </a:extLst>
          </p:cNvPr>
          <p:cNvSpPr/>
          <p:nvPr/>
        </p:nvSpPr>
        <p:spPr>
          <a:xfrm>
            <a:off x="893836" y="2563550"/>
            <a:ext cx="34575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Exploratory Data Analysis EDA on dataset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09CC1F-1187-446E-814A-17B97DA451BD}"/>
              </a:ext>
            </a:extLst>
          </p:cNvPr>
          <p:cNvSpPr/>
          <p:nvPr/>
        </p:nvSpPr>
        <p:spPr>
          <a:xfrm>
            <a:off x="4765673" y="2549685"/>
            <a:ext cx="34575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of launches at each site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84DB40-1A65-4BE6-82BC-BDE0C9D9EC1D}"/>
              </a:ext>
            </a:extLst>
          </p:cNvPr>
          <p:cNvSpPr/>
          <p:nvPr/>
        </p:nvSpPr>
        <p:spPr>
          <a:xfrm>
            <a:off x="850898" y="3930810"/>
            <a:ext cx="34575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each orbit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EBBC35-DE29-4EF7-B25B-CB658B24175F}"/>
              </a:ext>
            </a:extLst>
          </p:cNvPr>
          <p:cNvSpPr/>
          <p:nvPr/>
        </p:nvSpPr>
        <p:spPr>
          <a:xfrm>
            <a:off x="4784723" y="3930810"/>
            <a:ext cx="48450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per orbit type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28A2F4-19EE-478E-926B-A76600672129}"/>
              </a:ext>
            </a:extLst>
          </p:cNvPr>
          <p:cNvSpPr/>
          <p:nvPr/>
        </p:nvSpPr>
        <p:spPr>
          <a:xfrm>
            <a:off x="2441573" y="5328027"/>
            <a:ext cx="484505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3E55-067D-46FE-80A0-F449B61BCCAE}"/>
              </a:ext>
            </a:extLst>
          </p:cNvPr>
          <p:cNvSpPr txBox="1"/>
          <p:nvPr/>
        </p:nvSpPr>
        <p:spPr>
          <a:xfrm>
            <a:off x="770011" y="1372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https://github.com/fenixchow/IBM_Final_Capstone_Project/blob/main/jupyter-labs-eda-dataviz.ipynb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4984A-E90D-4346-BE9D-3FE98B73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453698"/>
            <a:ext cx="7448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3E55-067D-46FE-80A0-F449B61BCCAE}"/>
              </a:ext>
            </a:extLst>
          </p:cNvPr>
          <p:cNvSpPr txBox="1"/>
          <p:nvPr/>
        </p:nvSpPr>
        <p:spPr>
          <a:xfrm>
            <a:off x="770011" y="1372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https://github.com/fenixchow/IBM_Final_Capstone_Project/blob/main/jupyter-labs-eda-dataviz.ipynb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2D47ED-F00D-459D-ADDD-625EB8D8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303202"/>
            <a:ext cx="7410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7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3E55-067D-46FE-80A0-F449B61BCCAE}"/>
              </a:ext>
            </a:extLst>
          </p:cNvPr>
          <p:cNvSpPr txBox="1"/>
          <p:nvPr/>
        </p:nvSpPr>
        <p:spPr>
          <a:xfrm>
            <a:off x="770011" y="1372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https://github.com/fenixchow/IBM_Final_Capstone_Project/blob/main/jupyter-labs-eda-dataviz.ipynb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317924-0664-4AF0-BD9B-E5B79EFD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2422949"/>
            <a:ext cx="37623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D6C70D-A28E-4E6B-A7D8-7A4BA6D99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7" y="2422948"/>
            <a:ext cx="3724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1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13E55-067D-46FE-80A0-F449B61BCCAE}"/>
              </a:ext>
            </a:extLst>
          </p:cNvPr>
          <p:cNvSpPr txBox="1"/>
          <p:nvPr/>
        </p:nvSpPr>
        <p:spPr>
          <a:xfrm>
            <a:off x="770011" y="13722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https://github.com/fenixchow/IBM_Final_Capstone_Project/blob/main/jupyter-labs-eda-dataviz.ipynb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0A5F1-C4C3-437E-8A52-6C194E538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2381250"/>
            <a:ext cx="5905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04E03-5636-4F12-8665-8ADB5F841091}"/>
              </a:ext>
            </a:extLst>
          </p:cNvPr>
          <p:cNvSpPr txBox="1"/>
          <p:nvPr/>
        </p:nvSpPr>
        <p:spPr>
          <a:xfrm>
            <a:off x="770011" y="149611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https://github.com/fenixchow/IBM_Final_Capstone_Project/blob/main/jupyter-labs-eda-sql-coursera.ipynb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Finished 10 Task on SQL to further explore the SpaceX Dataset</a:t>
            </a:r>
          </a:p>
          <a:p>
            <a:r>
              <a:rPr lang="en-US" dirty="0"/>
              <a:t>Used IBM DB2 as the cloud database </a:t>
            </a:r>
          </a:p>
          <a:p>
            <a:r>
              <a:rPr lang="en-US" dirty="0"/>
              <a:t>Used Python to call IBM DB2 using the magic SQL command</a:t>
            </a:r>
          </a:p>
          <a:p>
            <a:r>
              <a:rPr lang="en-US" dirty="0"/>
              <a:t>Check the GitHub for details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98E2E-3B07-4BF2-B96C-81D4033618BF}"/>
              </a:ext>
            </a:extLst>
          </p:cNvPr>
          <p:cNvSpPr txBox="1"/>
          <p:nvPr/>
        </p:nvSpPr>
        <p:spPr>
          <a:xfrm>
            <a:off x="770011" y="14103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https://github.com/fenixchow/IBM_Final_Capstone_Project/blob/main/lab_jupyter_launch_site_location.ipynb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28B71-8AD3-48BA-B867-96CFD078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2136609"/>
            <a:ext cx="8143875" cy="39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F226C-FC5A-4454-86DF-4A477B301115}"/>
              </a:ext>
            </a:extLst>
          </p:cNvPr>
          <p:cNvSpPr txBox="1"/>
          <p:nvPr/>
        </p:nvSpPr>
        <p:spPr>
          <a:xfrm>
            <a:off x="770011" y="14389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https://github.com/fenixchow/IBM_Final_Capstone_Project/blob/main/Interactive_Dashboard_w_Ploty_Dash.ipynb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32172-4107-4E46-9385-082A9295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47" y="2183363"/>
            <a:ext cx="8543925" cy="43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9A98C-4CEF-4A2B-995D-D0D684F75B36}"/>
              </a:ext>
            </a:extLst>
          </p:cNvPr>
          <p:cNvSpPr txBox="1"/>
          <p:nvPr/>
        </p:nvSpPr>
        <p:spPr>
          <a:xfrm>
            <a:off x="904875" y="153858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https://github.com/fenixchow/IBM_Final_Capstone_Project/blob/main/SpaceX_Machine%20Learning%20Prediction_Part_5.ipynb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74FB1-A5AA-48D4-B569-AB300955F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552339"/>
            <a:ext cx="10638095" cy="40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F1A49-5C42-4118-99EB-335E36066161}"/>
              </a:ext>
            </a:extLst>
          </p:cNvPr>
          <p:cNvSpPr txBox="1"/>
          <p:nvPr/>
        </p:nvSpPr>
        <p:spPr>
          <a:xfrm>
            <a:off x="1916431" y="42310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76B6C-CFE3-4558-8FB3-5BA26AE838BC}"/>
              </a:ext>
            </a:extLst>
          </p:cNvPr>
          <p:cNvSpPr txBox="1"/>
          <p:nvPr/>
        </p:nvSpPr>
        <p:spPr>
          <a:xfrm>
            <a:off x="1181100" y="3264613"/>
            <a:ext cx="8288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SVM, Logistic Regression, Decision Tree and KNN model, the best results on test data is  decision tree with a score of 87.7%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E4F93D-FB51-4A9D-9FA2-43CE407A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29" y="3953420"/>
            <a:ext cx="3429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03BDDE-732F-4694-B849-15099D2E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66888"/>
            <a:ext cx="8738614" cy="41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DC121-1CF4-456E-9CE3-034D6AD4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5" y="1662112"/>
            <a:ext cx="8902422" cy="42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0FCCB-795A-4C05-A211-6876C9EE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585912"/>
            <a:ext cx="6862763" cy="47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DD019-61F8-4FD4-9349-374C980B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443037"/>
            <a:ext cx="7310438" cy="50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884AA-6782-40D0-9988-B24BCE9D0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566862"/>
            <a:ext cx="7119938" cy="46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2816A-A68A-46FB-81F7-EE8F1CB6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1447799"/>
            <a:ext cx="7822197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2C2AD-7A65-4D55-9954-6F9A11DA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57" y="1452683"/>
            <a:ext cx="7314286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8280A-B254-46B5-9C52-60DC812C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3" y="1564281"/>
            <a:ext cx="8762307" cy="48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1E39B-590E-451F-AE1D-039DCDF4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97" y="1676619"/>
            <a:ext cx="8161905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9097"/>
            <a:ext cx="9013772" cy="50281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 Analysis of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resutls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85401-8E45-4D40-B8E2-4698D4A7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07" y="1851874"/>
            <a:ext cx="7714286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0F333-FFD9-46D5-AA32-EC833CDB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46" y="1426662"/>
            <a:ext cx="6090729" cy="42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FBFC4-3280-4587-9CF7-27372BF2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583234"/>
            <a:ext cx="10706100" cy="33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532AE-3864-49D6-9730-9957D52F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575377"/>
            <a:ext cx="12192000" cy="41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55AB4-3932-4377-83DB-3D598FDA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03411"/>
            <a:ext cx="10963275" cy="50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17ECC-521B-4AEE-8CB7-E29C0E86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7" y="1314714"/>
            <a:ext cx="10961905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AF60E-B5A8-4280-A1DD-C480047A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699"/>
            <a:ext cx="12192000" cy="54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6AE29-A737-4345-B2AB-793B5F88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529083"/>
            <a:ext cx="8485714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5F3CD-61F3-44C1-B8AE-EF3863D6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" y="1500077"/>
            <a:ext cx="11353038" cy="5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0576"/>
            <a:ext cx="10530115" cy="410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get data from SpaceX website with all their launching and landing information. Our goal is trying to collect, clean, model the data so we can learn what makes a successful landing.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driver for a successful landing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there any trend or business insights on the landing performance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we make the landing more successful in the future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01F96-9B85-45DE-A672-ECF6C8DB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8" y="1607288"/>
            <a:ext cx="11194373" cy="49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4B09B-E85A-4CD8-BEB9-DA450079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7" y="1395541"/>
            <a:ext cx="11771428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2D2DA-D83A-4201-BEAB-43E85BAC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1" y="1534627"/>
            <a:ext cx="11447619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14A3-6F06-4EBB-9E38-079F4B9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0" y="1491770"/>
            <a:ext cx="11800000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42CC7E2-1C9F-4792-8D14-0F976393A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17401"/>
              </p:ext>
            </p:extLst>
          </p:nvPr>
        </p:nvGraphicFramePr>
        <p:xfrm>
          <a:off x="917575" y="214841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2160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514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1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88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0.8482142857142856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5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0.8767857142857143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496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8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4E3EC1-A4C3-4F69-A5B9-D4BAEDC2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51" y="2966550"/>
            <a:ext cx="434175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A66B0C-A663-439B-B428-17991B62C128}"/>
              </a:ext>
            </a:extLst>
          </p:cNvPr>
          <p:cNvSpPr txBox="1"/>
          <p:nvPr/>
        </p:nvSpPr>
        <p:spPr>
          <a:xfrm>
            <a:off x="6315537" y="3409950"/>
            <a:ext cx="41549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TP / TP + FP = 12 / 15 = 0.8 (Precision)</a:t>
            </a:r>
          </a:p>
          <a:p>
            <a:endParaRPr lang="en-US" dirty="0"/>
          </a:p>
          <a:p>
            <a:r>
              <a:rPr lang="en-US" dirty="0"/>
              <a:t>The TP / TP + FN = 1 (Recall)</a:t>
            </a:r>
          </a:p>
          <a:p>
            <a:endParaRPr lang="en-US" dirty="0"/>
          </a:p>
          <a:p>
            <a:r>
              <a:rPr lang="en-US" dirty="0"/>
              <a:t>The f1-score is pretty good in this case, with only 3 false positive, where the model predicted successful landing, but in reality it failed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932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in this example is the best ML with an accuracy of 87.7% on test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SpaceX improve with time from 2010-2020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 HEO,SSO and ES-L1 has the best successful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all in the GitHub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84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SpaceX Rest API and Wikipedia combined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clean the data using Pandas library, and we made the categorical variables one-hot encoding by calling the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pd.get_dummies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function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have tested KNN, Decision Tree, SVM and Logistic Regression ‘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have done hyperparameter tuning using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downloaded data using SpaceX Rest API and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C32F3DD4-6E44-4F81-A088-B1009B0830E4}"/>
              </a:ext>
            </a:extLst>
          </p:cNvPr>
          <p:cNvSpPr/>
          <p:nvPr/>
        </p:nvSpPr>
        <p:spPr>
          <a:xfrm>
            <a:off x="2242079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 X API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2F1C63E0-015F-4B41-B009-EF97FB92F6AD}"/>
              </a:ext>
            </a:extLst>
          </p:cNvPr>
          <p:cNvSpPr/>
          <p:nvPr/>
        </p:nvSpPr>
        <p:spPr>
          <a:xfrm>
            <a:off x="4975754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File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0BEB6160-A40B-4407-8437-C3DC404B58EF}"/>
              </a:ext>
            </a:extLst>
          </p:cNvPr>
          <p:cNvSpPr/>
          <p:nvPr/>
        </p:nvSpPr>
        <p:spPr>
          <a:xfrm>
            <a:off x="7728479" y="4001294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7CCCD-55B1-4C77-A437-30036E384B11}"/>
              </a:ext>
            </a:extLst>
          </p:cNvPr>
          <p:cNvSpPr txBox="1"/>
          <p:nvPr/>
        </p:nvSpPr>
        <p:spPr>
          <a:xfrm>
            <a:off x="770011" y="3507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33E626-D348-4824-9350-6BBC5E007E3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861329" y="4387057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592E2A-DE33-485B-8690-A471BC0E95CF}"/>
              </a:ext>
            </a:extLst>
          </p:cNvPr>
          <p:cNvCxnSpPr/>
          <p:nvPr/>
        </p:nvCxnSpPr>
        <p:spPr>
          <a:xfrm>
            <a:off x="6614054" y="4387057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FF241F32-0AFC-4919-A6EF-C07705C20E92}"/>
              </a:ext>
            </a:extLst>
          </p:cNvPr>
          <p:cNvSpPr/>
          <p:nvPr/>
        </p:nvSpPr>
        <p:spPr>
          <a:xfrm>
            <a:off x="2242079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FA2D7BD-59D2-4FAC-80B6-C56238A0BEA6}"/>
              </a:ext>
            </a:extLst>
          </p:cNvPr>
          <p:cNvSpPr/>
          <p:nvPr/>
        </p:nvSpPr>
        <p:spPr>
          <a:xfrm>
            <a:off x="4975754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Beautiful Soup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0A821A9-BBCC-481A-AE86-4D23A8096E6E}"/>
              </a:ext>
            </a:extLst>
          </p:cNvPr>
          <p:cNvSpPr/>
          <p:nvPr/>
        </p:nvSpPr>
        <p:spPr>
          <a:xfrm>
            <a:off x="7728479" y="5382419"/>
            <a:ext cx="1619250" cy="7715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ED17D-E038-41A1-A058-69ACE7F2EFCA}"/>
              </a:ext>
            </a:extLst>
          </p:cNvPr>
          <p:cNvSpPr txBox="1"/>
          <p:nvPr/>
        </p:nvSpPr>
        <p:spPr>
          <a:xfrm>
            <a:off x="770011" y="488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5C75AF-6FA7-400A-842F-3D15E7C6363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861329" y="5768182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6D8908-5568-4557-8829-2D4FCF7F61C4}"/>
              </a:ext>
            </a:extLst>
          </p:cNvPr>
          <p:cNvCxnSpPr/>
          <p:nvPr/>
        </p:nvCxnSpPr>
        <p:spPr>
          <a:xfrm>
            <a:off x="6614054" y="5768182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2488297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- Getting Response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- Put the data into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47062-92D3-4B1C-BA7C-F76E7645DB30}"/>
              </a:ext>
            </a:extLst>
          </p:cNvPr>
          <p:cNvSpPr txBox="1"/>
          <p:nvPr/>
        </p:nvSpPr>
        <p:spPr>
          <a:xfrm>
            <a:off x="5592762" y="16199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https://github.com/fenixchow/IBM_Final_Capstone_Project/blob/main/jupyter-labs-spacex-data-collection-api.ipynb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AA251-F1E2-4115-B7FA-CC852981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921" y="2959702"/>
            <a:ext cx="5104762" cy="1009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FA8FA-9BD4-4422-ADBD-DA016715C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921" y="5111281"/>
            <a:ext cx="5712602" cy="7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342855-9404-4640-8D5C-85EBB1B611C6}"/>
              </a:ext>
            </a:extLst>
          </p:cNvPr>
          <p:cNvSpPr txBox="1"/>
          <p:nvPr/>
        </p:nvSpPr>
        <p:spPr>
          <a:xfrm>
            <a:off x="5257800" y="14122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https://github.com/fenixchow/IBM_Final_Capstone_Project/blob/main/jupyter-labs-webscraping.ipynb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B1850C-53D0-4795-8D77-F078A8AD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543" y="2749964"/>
            <a:ext cx="5971429" cy="2457143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C30DAE4-8F98-4CF4-A689-C01199474021}"/>
              </a:ext>
            </a:extLst>
          </p:cNvPr>
          <p:cNvSpPr txBox="1">
            <a:spLocks/>
          </p:cNvSpPr>
          <p:nvPr/>
        </p:nvSpPr>
        <p:spPr>
          <a:xfrm>
            <a:off x="5486543" y="2230700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- Using Beautiful Soup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1467</Words>
  <Application>Microsoft Office PowerPoint</Application>
  <PresentationFormat>Widescreen</PresentationFormat>
  <Paragraphs>245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ZOU, FUGE</cp:lastModifiedBy>
  <cp:revision>219</cp:revision>
  <dcterms:created xsi:type="dcterms:W3CDTF">2021-04-29T18:58:34Z</dcterms:created>
  <dcterms:modified xsi:type="dcterms:W3CDTF">2021-12-17T02:55:00Z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